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Catamaran" panose="020B0604020202020204" charset="0"/>
      <p:regular r:id="rId25"/>
      <p:bold r:id="rId26"/>
    </p:embeddedFont>
    <p:embeddedFont>
      <p:font typeface="Catamaran Light" panose="020B0604020202020204" charset="0"/>
      <p:regular r:id="rId27"/>
      <p:bold r:id="rId28"/>
    </p:embeddedFont>
    <p:embeddedFont>
      <p:font typeface="Catamaran Medium" panose="020B0604020202020204" charset="0"/>
      <p:regular r:id="rId29"/>
      <p:bold r:id="rId30"/>
    </p:embeddedFont>
    <p:embeddedFont>
      <p:font typeface="Fira Sans Extra Condensed Medium" panose="020B0604020202020204" charset="0"/>
      <p:regular r:id="rId31"/>
      <p:bold r:id="rId32"/>
      <p:italic r:id="rId33"/>
      <p:boldItalic r:id="rId34"/>
    </p:embeddedFont>
    <p:embeddedFont>
      <p:font typeface="Livvic" panose="020F0502020204030204" pitchFamily="2" charset="0"/>
      <p:regular r:id="rId35"/>
      <p:bold r:id="rId36"/>
      <p:italic r:id="rId37"/>
      <p:boldItalic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  <p:embeddedFont>
      <p:font typeface="Roboto" panose="020000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F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3D8134-0C69-4114-9F77-84099526B089}">
  <a:tblStyle styleId="{C13D8134-0C69-4114-9F77-84099526B08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9ed48405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269ed48405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69ed484053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g269ed484053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69ed484053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69ed484053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bc0b29f0d5_8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bc0b29f0d5_8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bc0b29f0d5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bc0b29f0d5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69ed484053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g269ed484053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CUSTOM_16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>
            <a:spLocks noGrp="1"/>
          </p:cNvSpPr>
          <p:nvPr>
            <p:ph type="subTitle" idx="1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35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CUSTOM_38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2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30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1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ctrTitle" idx="2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3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ctrTitle" idx="4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5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ctrTitle" idx="6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ctrTitle" idx="7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8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ctrTitle" idx="9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13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ctrTitle" idx="14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15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CUSTOM_2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subTitle" idx="1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2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ctrTitle" idx="3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ctrTitle" idx="4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5">
  <p:cSld name="CUSTOM_3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2258125" y="3106325"/>
            <a:ext cx="3029100" cy="10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ctrTitle"/>
          </p:nvPr>
        </p:nvSpPr>
        <p:spPr>
          <a:xfrm rot="5400000">
            <a:off x="7241489" y="1041025"/>
            <a:ext cx="17028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4">
  <p:cSld name="CUSTOM_33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subTitle" idx="1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2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ctrTitle" idx="3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4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ctrTitle" idx="5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ctrTitle" idx="6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CUSTOM_34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ctrTitle" idx="2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3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ctrTitle" idx="4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6">
  <p:cSld name="CUSTOM_11_1_2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USTOM_25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3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25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2"/>
          </p:nvPr>
        </p:nvSpPr>
        <p:spPr>
          <a:xfrm>
            <a:off x="642050" y="540000"/>
            <a:ext cx="4655400" cy="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title" idx="2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 idx="5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 idx="8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 idx="15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 idx="18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CUSTOM_27_1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ubTitle" idx="1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ctrTitle" idx="2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ubTitle" idx="3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ctrTitle" idx="4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ubTitle" idx="5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ctrTitle" idx="6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ctrTitle" idx="7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ubTitle" idx="8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27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ctrTitle" idx="2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3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4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5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ubTitle" idx="6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4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8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915175" y="3380775"/>
            <a:ext cx="3960600" cy="6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2"/>
          </p:nvPr>
        </p:nvSpPr>
        <p:spPr>
          <a:xfrm>
            <a:off x="915175" y="4004575"/>
            <a:ext cx="18210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>
                <a:latin typeface="Livvic"/>
                <a:ea typeface="Livvic"/>
                <a:cs typeface="Livvic"/>
                <a:sym typeface="Livvic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latin typeface="Livvic"/>
                <a:ea typeface="Livvic"/>
                <a:cs typeface="Livvic"/>
                <a:sym typeface="Livvic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latin typeface="Livvic"/>
                <a:ea typeface="Livvic"/>
                <a:cs typeface="Livvic"/>
                <a:sym typeface="Livvic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latin typeface="Livvic"/>
                <a:ea typeface="Livvic"/>
                <a:cs typeface="Livvic"/>
                <a:sym typeface="Livvic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latin typeface="Livvic"/>
                <a:ea typeface="Livvic"/>
                <a:cs typeface="Livvic"/>
                <a:sym typeface="Livvic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latin typeface="Livvic"/>
                <a:ea typeface="Livvic"/>
                <a:cs typeface="Livvic"/>
                <a:sym typeface="Livvic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latin typeface="Livvic"/>
                <a:ea typeface="Livvic"/>
                <a:cs typeface="Livvic"/>
                <a:sym typeface="Livvic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latin typeface="Livvic"/>
                <a:ea typeface="Livvic"/>
                <a:cs typeface="Livvic"/>
                <a:sym typeface="Livvic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b="1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16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subTitle" idx="1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l="-1420" t="-870" r="11484" b="870"/>
          <a:stretch/>
        </p:blipFill>
        <p:spPr>
          <a:xfrm>
            <a:off x="2631687" y="-44650"/>
            <a:ext cx="6512314" cy="518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/>
          <p:nvPr/>
        </p:nvSpPr>
        <p:spPr>
          <a:xfrm rot="5400000">
            <a:off x="1169072" y="106747"/>
            <a:ext cx="3243734" cy="4930006"/>
          </a:xfrm>
          <a:prstGeom prst="rect">
            <a:avLst/>
          </a:prstGeom>
          <a:solidFill>
            <a:srgbClr val="007F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402126" y="3400419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Guided By: 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Ms. Trupti Joshi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Mr. Prasad Deshmukh</a:t>
            </a:r>
            <a:endParaRPr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2" name="Google Shape;122;p22"/>
          <p:cNvSpPr txBox="1">
            <a:spLocks noGrp="1"/>
          </p:cNvSpPr>
          <p:nvPr>
            <p:ph type="ctrTitle"/>
          </p:nvPr>
        </p:nvSpPr>
        <p:spPr>
          <a:xfrm>
            <a:off x="405201" y="1536820"/>
            <a:ext cx="3991186" cy="126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2800"/>
              <a:buFont typeface="Livvic"/>
              <a:buNone/>
            </a:pPr>
            <a:r>
              <a:rPr lang="en" sz="2800" b="1">
                <a:solidFill>
                  <a:srgbClr val="FFFFFF"/>
                </a:solidFill>
              </a:rPr>
              <a:t>Image Classification on Intel Dataset</a:t>
            </a:r>
            <a:r>
              <a:rPr lang="en" sz="2800">
                <a:solidFill>
                  <a:srgbClr val="FFFFFF"/>
                </a:solidFill>
              </a:rPr>
              <a:t> </a:t>
            </a:r>
            <a:r>
              <a:rPr lang="en" sz="2800" b="1">
                <a:solidFill>
                  <a:srgbClr val="FFFFFF"/>
                </a:solidFill>
              </a:rPr>
              <a:t>using CNN and Transfer Learning</a:t>
            </a:r>
            <a:endParaRPr sz="2800" b="1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3" name="Google Shape;12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985" y="4545874"/>
            <a:ext cx="1371865" cy="46584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 txBox="1"/>
          <p:nvPr/>
        </p:nvSpPr>
        <p:spPr>
          <a:xfrm>
            <a:off x="2263150" y="3160425"/>
            <a:ext cx="2916600" cy="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Ashlesha Purandare 230943025008</a:t>
            </a:r>
            <a:endParaRPr sz="1200"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Mangesh Jadhav 230943025027</a:t>
            </a:r>
            <a:endParaRPr sz="1200"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Swarada Pathak 230943025036</a:t>
            </a:r>
            <a:endParaRPr sz="1200"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Sahil Kale 230943025042</a:t>
            </a:r>
            <a:endParaRPr sz="1200"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125" name="Google Shape;125;p22"/>
          <p:cNvCxnSpPr/>
          <p:nvPr/>
        </p:nvCxnSpPr>
        <p:spPr>
          <a:xfrm>
            <a:off x="2368725" y="3097850"/>
            <a:ext cx="0" cy="1010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25" y="889975"/>
            <a:ext cx="9279726" cy="381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1"/>
          <p:cNvSpPr txBox="1">
            <a:spLocks noGrp="1"/>
          </p:cNvSpPr>
          <p:nvPr>
            <p:ph type="ctrTitle"/>
          </p:nvPr>
        </p:nvSpPr>
        <p:spPr>
          <a:xfrm>
            <a:off x="228377" y="212250"/>
            <a:ext cx="40896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Diagram of Inception V3: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>
            <a:spLocks noGrp="1"/>
          </p:cNvSpPr>
          <p:nvPr>
            <p:ph type="subTitle" idx="1"/>
          </p:nvPr>
        </p:nvSpPr>
        <p:spPr>
          <a:xfrm>
            <a:off x="354375" y="1061575"/>
            <a:ext cx="7661700" cy="3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●"/>
            </a:pPr>
            <a:r>
              <a:rPr lang="en" sz="1600" dirty="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MobileNetV2 was developed by a team of researchers at Google AI.</a:t>
            </a:r>
            <a:endParaRPr sz="1600" dirty="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●"/>
            </a:pPr>
            <a:r>
              <a:rPr lang="en" sz="1600" dirty="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It has a lightweight architecture.</a:t>
            </a:r>
            <a:endParaRPr sz="1600" dirty="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●"/>
            </a:pPr>
            <a:r>
              <a:rPr lang="en" sz="1600" dirty="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MobileNetV2 is a convolutional neural network architecture that seeks to perform well on  mobile devices.</a:t>
            </a:r>
            <a:endParaRPr sz="1600" dirty="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●"/>
            </a:pPr>
            <a:r>
              <a:rPr lang="en" sz="1600" dirty="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MobileNet-v2 is a convolutional neural network that is 53 layers deep.</a:t>
            </a:r>
            <a:endParaRPr sz="1600" dirty="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●"/>
            </a:pPr>
            <a:r>
              <a:rPr lang="en" sz="1600" dirty="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MobileNetV2 consists of combination of convolution and pooling layers.</a:t>
            </a:r>
            <a:endParaRPr sz="1600" dirty="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●"/>
            </a:pPr>
            <a:r>
              <a:rPr lang="en" sz="1600" dirty="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Preferred to use on small dataset and when we have less computing resources. </a:t>
            </a:r>
            <a:endParaRPr sz="1800" dirty="0">
              <a:solidFill>
                <a:srgbClr val="202124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/>
          </a:p>
        </p:txBody>
      </p:sp>
      <p:sp>
        <p:nvSpPr>
          <p:cNvPr id="213" name="Google Shape;213;p32"/>
          <p:cNvSpPr/>
          <p:nvPr/>
        </p:nvSpPr>
        <p:spPr>
          <a:xfrm>
            <a:off x="249550" y="211225"/>
            <a:ext cx="3428400" cy="739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2"/>
          <p:cNvSpPr txBox="1">
            <a:spLocks noGrp="1"/>
          </p:cNvSpPr>
          <p:nvPr>
            <p:ph type="ctrTitle"/>
          </p:nvPr>
        </p:nvSpPr>
        <p:spPr>
          <a:xfrm>
            <a:off x="325750" y="-108075"/>
            <a:ext cx="46557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solidFill>
                  <a:schemeClr val="lt1"/>
                </a:solidFill>
              </a:rPr>
              <a:t>MobileNet V2: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215" name="Google Shape;215;p32"/>
          <p:cNvSpPr/>
          <p:nvPr/>
        </p:nvSpPr>
        <p:spPr>
          <a:xfrm rot="5400000">
            <a:off x="6889900" y="2143570"/>
            <a:ext cx="3428400" cy="739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ctrTitle"/>
          </p:nvPr>
        </p:nvSpPr>
        <p:spPr>
          <a:xfrm rot="5400000">
            <a:off x="6889899" y="2143570"/>
            <a:ext cx="34284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 dirty="0">
                <a:solidFill>
                  <a:schemeClr val="lt1"/>
                </a:solidFill>
              </a:rPr>
              <a:t>Transfer Learning</a:t>
            </a:r>
            <a:endParaRPr sz="24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>
            <a:spLocks noGrp="1"/>
          </p:cNvSpPr>
          <p:nvPr>
            <p:ph type="ctrTitle"/>
          </p:nvPr>
        </p:nvSpPr>
        <p:spPr>
          <a:xfrm>
            <a:off x="228377" y="212250"/>
            <a:ext cx="40896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Diagram of MobileNetV2:</a:t>
            </a:r>
            <a:endParaRPr sz="1800"/>
          </a:p>
        </p:txBody>
      </p:sp>
      <p:pic>
        <p:nvPicPr>
          <p:cNvPr id="222" name="Google Shape;2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0750" y="364050"/>
            <a:ext cx="4016249" cy="441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>
            <a:spLocks noGrp="1"/>
          </p:cNvSpPr>
          <p:nvPr>
            <p:ph type="subTitle" idx="1"/>
          </p:nvPr>
        </p:nvSpPr>
        <p:spPr>
          <a:xfrm>
            <a:off x="201975" y="1061575"/>
            <a:ext cx="7362900" cy="3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●"/>
            </a:pPr>
            <a:r>
              <a:rPr lang="en" sz="1600" dirty="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Developed by the Visual Geometry Group (VGG) at Oxford University.</a:t>
            </a:r>
            <a:endParaRPr sz="1600" dirty="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●"/>
            </a:pPr>
            <a:r>
              <a:rPr lang="en" sz="1600" dirty="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Despite its depth, VGG16 has a very uniform architecture, making it easy to understand and implement.</a:t>
            </a:r>
            <a:endParaRPr sz="1600" dirty="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●"/>
            </a:pPr>
            <a:r>
              <a:rPr lang="en" sz="1600" dirty="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It is trained over ImageNet dataset.</a:t>
            </a:r>
            <a:endParaRPr sz="1600" dirty="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●"/>
            </a:pPr>
            <a:r>
              <a:rPr lang="en" sz="1600" dirty="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 Situations where alternatives to VGG16 might be preferable:</a:t>
            </a:r>
            <a:endParaRPr sz="1600" dirty="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914400" marR="0" lvl="1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○"/>
            </a:pPr>
            <a:r>
              <a:rPr lang="en" sz="1600" dirty="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Limited data</a:t>
            </a:r>
            <a:endParaRPr sz="1600" dirty="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914400" marR="0" lvl="1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○"/>
            </a:pPr>
            <a:r>
              <a:rPr lang="en" sz="1600" dirty="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Limited resources</a:t>
            </a:r>
            <a:endParaRPr sz="1600" dirty="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914400" marR="0" lvl="1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○"/>
            </a:pPr>
            <a:r>
              <a:rPr lang="en" sz="1600" dirty="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Complex Tasks</a:t>
            </a:r>
            <a:r>
              <a:rPr lang="en" sz="1600" dirty="0">
                <a:solidFill>
                  <a:srgbClr val="202124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  </a:t>
            </a:r>
            <a:endParaRPr sz="1600" dirty="0">
              <a:solidFill>
                <a:srgbClr val="202124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/>
          </a:p>
        </p:txBody>
      </p:sp>
      <p:sp>
        <p:nvSpPr>
          <p:cNvPr id="228" name="Google Shape;228;p34"/>
          <p:cNvSpPr/>
          <p:nvPr/>
        </p:nvSpPr>
        <p:spPr>
          <a:xfrm>
            <a:off x="249550" y="211225"/>
            <a:ext cx="3428400" cy="739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34"/>
          <p:cNvSpPr txBox="1">
            <a:spLocks noGrp="1"/>
          </p:cNvSpPr>
          <p:nvPr>
            <p:ph type="ctrTitle"/>
          </p:nvPr>
        </p:nvSpPr>
        <p:spPr>
          <a:xfrm>
            <a:off x="325750" y="-108075"/>
            <a:ext cx="46557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solidFill>
                  <a:schemeClr val="lt1"/>
                </a:solidFill>
              </a:rPr>
              <a:t>VGG 16: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230" name="Google Shape;230;p34"/>
          <p:cNvSpPr/>
          <p:nvPr/>
        </p:nvSpPr>
        <p:spPr>
          <a:xfrm rot="5400000">
            <a:off x="6889900" y="2920810"/>
            <a:ext cx="3428400" cy="739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4"/>
          <p:cNvSpPr txBox="1">
            <a:spLocks noGrp="1"/>
          </p:cNvSpPr>
          <p:nvPr>
            <p:ph type="ctrTitle"/>
          </p:nvPr>
        </p:nvSpPr>
        <p:spPr>
          <a:xfrm rot="5400000">
            <a:off x="6889900" y="2920810"/>
            <a:ext cx="34284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 dirty="0">
                <a:solidFill>
                  <a:schemeClr val="lt1"/>
                </a:solidFill>
              </a:rPr>
              <a:t>Transfer Learning</a:t>
            </a:r>
            <a:endParaRPr sz="24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>
            <a:spLocks noGrp="1"/>
          </p:cNvSpPr>
          <p:nvPr>
            <p:ph type="ctrTitle"/>
          </p:nvPr>
        </p:nvSpPr>
        <p:spPr>
          <a:xfrm>
            <a:off x="228377" y="212250"/>
            <a:ext cx="40896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Diagram of VGG16:</a:t>
            </a:r>
            <a:endParaRPr sz="1800"/>
          </a:p>
        </p:txBody>
      </p:sp>
      <p:pic>
        <p:nvPicPr>
          <p:cNvPr id="237" name="Google Shape;2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924" y="599250"/>
            <a:ext cx="6496301" cy="413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/>
          <p:nvPr/>
        </p:nvSpPr>
        <p:spPr>
          <a:xfrm>
            <a:off x="5334000" y="533400"/>
            <a:ext cx="352500" cy="9543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6"/>
          <p:cNvSpPr/>
          <p:nvPr/>
        </p:nvSpPr>
        <p:spPr>
          <a:xfrm>
            <a:off x="2400300" y="533400"/>
            <a:ext cx="352500" cy="9543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6"/>
          <p:cNvSpPr/>
          <p:nvPr/>
        </p:nvSpPr>
        <p:spPr>
          <a:xfrm>
            <a:off x="3817951" y="3532250"/>
            <a:ext cx="352500" cy="9543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6"/>
          <p:cNvSpPr/>
          <p:nvPr/>
        </p:nvSpPr>
        <p:spPr>
          <a:xfrm>
            <a:off x="6718313" y="3657600"/>
            <a:ext cx="352500" cy="9543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6"/>
          <p:cNvSpPr/>
          <p:nvPr/>
        </p:nvSpPr>
        <p:spPr>
          <a:xfrm>
            <a:off x="942975" y="3518725"/>
            <a:ext cx="352500" cy="9543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7" name="Google Shape;247;p36"/>
          <p:cNvCxnSpPr/>
          <p:nvPr/>
        </p:nvCxnSpPr>
        <p:spPr>
          <a:xfrm rot="10800000">
            <a:off x="2511450" y="502920"/>
            <a:ext cx="0" cy="2095500"/>
          </a:xfrm>
          <a:prstGeom prst="straightConnector1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8" name="Google Shape;248;p36"/>
          <p:cNvCxnSpPr/>
          <p:nvPr/>
        </p:nvCxnSpPr>
        <p:spPr>
          <a:xfrm rot="10800000">
            <a:off x="5426100" y="510540"/>
            <a:ext cx="0" cy="2095500"/>
          </a:xfrm>
          <a:prstGeom prst="straightConnector1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9" name="Google Shape;249;p36"/>
          <p:cNvSpPr txBox="1"/>
          <p:nvPr/>
        </p:nvSpPr>
        <p:spPr>
          <a:xfrm>
            <a:off x="2505150" y="705225"/>
            <a:ext cx="18516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Added some more layers </a:t>
            </a:r>
            <a:endParaRPr sz="12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10 Epoch </a:t>
            </a:r>
            <a:endParaRPr sz="12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Training Accuracy 92.01% </a:t>
            </a:r>
            <a:endParaRPr sz="12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Testing Accuracy=48.17%</a:t>
            </a:r>
            <a:endParaRPr sz="12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50" name="Google Shape;250;p36"/>
          <p:cNvSpPr txBox="1"/>
          <p:nvPr/>
        </p:nvSpPr>
        <p:spPr>
          <a:xfrm>
            <a:off x="2486100" y="405075"/>
            <a:ext cx="14034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MODEL </a:t>
            </a:r>
            <a:r>
              <a:rPr lang="en"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2 </a:t>
            </a:r>
            <a:endParaRPr sz="1800" b="1" i="0" u="none" strike="noStrike" cap="none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grpSp>
        <p:nvGrpSpPr>
          <p:cNvPr id="251" name="Google Shape;251;p36"/>
          <p:cNvGrpSpPr/>
          <p:nvPr/>
        </p:nvGrpSpPr>
        <p:grpSpPr>
          <a:xfrm>
            <a:off x="942975" y="2384401"/>
            <a:ext cx="6001362" cy="222300"/>
            <a:chOff x="1464850" y="436376"/>
            <a:chExt cx="6001362" cy="222300"/>
          </a:xfrm>
        </p:grpSpPr>
        <p:sp>
          <p:nvSpPr>
            <p:cNvPr id="252" name="Google Shape;252;p36"/>
            <p:cNvSpPr/>
            <p:nvPr/>
          </p:nvSpPr>
          <p:spPr>
            <a:xfrm>
              <a:off x="1464850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6"/>
            <p:cNvSpPr/>
            <p:nvPr/>
          </p:nvSpPr>
          <p:spPr>
            <a:xfrm>
              <a:off x="4410215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6"/>
            <p:cNvSpPr/>
            <p:nvPr/>
          </p:nvSpPr>
          <p:spPr>
            <a:xfrm>
              <a:off x="7243912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6"/>
            <p:cNvSpPr/>
            <p:nvPr/>
          </p:nvSpPr>
          <p:spPr>
            <a:xfrm>
              <a:off x="2920366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6"/>
            <p:cNvSpPr/>
            <p:nvPr/>
          </p:nvSpPr>
          <p:spPr>
            <a:xfrm>
              <a:off x="5831847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7" name="Google Shape;257;p36"/>
            <p:cNvCxnSpPr/>
            <p:nvPr/>
          </p:nvCxnSpPr>
          <p:spPr>
            <a:xfrm>
              <a:off x="1798637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8" name="Google Shape;258;p36"/>
            <p:cNvCxnSpPr/>
            <p:nvPr/>
          </p:nvCxnSpPr>
          <p:spPr>
            <a:xfrm>
              <a:off x="3276248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9" name="Google Shape;259;p36"/>
            <p:cNvCxnSpPr/>
            <p:nvPr/>
          </p:nvCxnSpPr>
          <p:spPr>
            <a:xfrm>
              <a:off x="4753898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" name="Google Shape;260;p36"/>
            <p:cNvCxnSpPr/>
            <p:nvPr/>
          </p:nvCxnSpPr>
          <p:spPr>
            <a:xfrm>
              <a:off x="6143961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61" name="Google Shape;261;p36"/>
          <p:cNvSpPr txBox="1"/>
          <p:nvPr/>
        </p:nvSpPr>
        <p:spPr>
          <a:xfrm>
            <a:off x="5419800" y="705225"/>
            <a:ext cx="21810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Added some more layers </a:t>
            </a:r>
            <a:endParaRPr sz="1200" b="1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Activation function leaky relu</a:t>
            </a:r>
            <a:endParaRPr sz="1200" b="1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Adding Batch Normalization </a:t>
            </a:r>
            <a:endParaRPr sz="1200" b="1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10 Epoch </a:t>
            </a:r>
            <a:endParaRPr sz="1200" b="1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Training Accuracy =95.21% </a:t>
            </a:r>
            <a:endParaRPr sz="1200" b="1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Testing Accuracy=83.77%</a:t>
            </a:r>
            <a:endParaRPr sz="1200" b="1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62" name="Google Shape;262;p36"/>
          <p:cNvSpPr txBox="1"/>
          <p:nvPr/>
        </p:nvSpPr>
        <p:spPr>
          <a:xfrm>
            <a:off x="5400750" y="405075"/>
            <a:ext cx="12699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MODEL </a:t>
            </a:r>
            <a:r>
              <a:rPr lang="en"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263" name="Google Shape;263;p36"/>
          <p:cNvCxnSpPr/>
          <p:nvPr/>
        </p:nvCxnSpPr>
        <p:spPr>
          <a:xfrm rot="10800000">
            <a:off x="4003065" y="2589420"/>
            <a:ext cx="0" cy="2028300"/>
          </a:xfrm>
          <a:prstGeom prst="straightConnector1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4" name="Google Shape;264;p36"/>
          <p:cNvSpPr txBox="1"/>
          <p:nvPr/>
        </p:nvSpPr>
        <p:spPr>
          <a:xfrm>
            <a:off x="3948204" y="3913900"/>
            <a:ext cx="25128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Added some more layers </a:t>
            </a:r>
            <a:endParaRPr sz="12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Activation function tanh</a:t>
            </a:r>
            <a:endParaRPr sz="12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10 Epoch </a:t>
            </a:r>
            <a:endParaRPr sz="12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Training Accuracy =16.99% </a:t>
            </a:r>
            <a:endParaRPr sz="12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Testing Accuracy=18.43%</a:t>
            </a:r>
            <a:endParaRPr sz="12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65" name="Google Shape;265;p36"/>
          <p:cNvSpPr txBox="1"/>
          <p:nvPr/>
        </p:nvSpPr>
        <p:spPr>
          <a:xfrm>
            <a:off x="3929138" y="3617200"/>
            <a:ext cx="12699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MODEL </a:t>
            </a:r>
            <a:r>
              <a:rPr lang="en"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3</a:t>
            </a:r>
            <a:endParaRPr sz="1800" b="1" i="0" u="none" strike="noStrike" cap="none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266" name="Google Shape;266;p36"/>
          <p:cNvCxnSpPr/>
          <p:nvPr/>
        </p:nvCxnSpPr>
        <p:spPr>
          <a:xfrm rot="10800000">
            <a:off x="1052220" y="2589420"/>
            <a:ext cx="0" cy="2028300"/>
          </a:xfrm>
          <a:prstGeom prst="straightConnector1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7" name="Google Shape;267;p36"/>
          <p:cNvSpPr txBox="1"/>
          <p:nvPr/>
        </p:nvSpPr>
        <p:spPr>
          <a:xfrm>
            <a:off x="1047825" y="4052765"/>
            <a:ext cx="18516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1 Layer Each </a:t>
            </a:r>
            <a:endParaRPr sz="12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10 Epoch </a:t>
            </a:r>
            <a:endParaRPr sz="12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Training Accuracy 89.57% </a:t>
            </a:r>
            <a:endParaRPr sz="12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Testing Accuracy=46.20% </a:t>
            </a:r>
            <a:endParaRPr sz="12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68" name="Google Shape;268;p36"/>
          <p:cNvSpPr txBox="1"/>
          <p:nvPr/>
        </p:nvSpPr>
        <p:spPr>
          <a:xfrm>
            <a:off x="1028775" y="3756075"/>
            <a:ext cx="12699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MODEL </a:t>
            </a:r>
            <a:r>
              <a:rPr lang="en"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1  </a:t>
            </a:r>
            <a:endParaRPr sz="1800" b="1" i="0" u="none" strike="noStrike" cap="none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269" name="Google Shape;269;p36"/>
          <p:cNvCxnSpPr/>
          <p:nvPr/>
        </p:nvCxnSpPr>
        <p:spPr>
          <a:xfrm rot="10800000">
            <a:off x="6835800" y="2581800"/>
            <a:ext cx="0" cy="2028300"/>
          </a:xfrm>
          <a:prstGeom prst="straightConnector1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0" name="Google Shape;270;p36"/>
          <p:cNvSpPr txBox="1"/>
          <p:nvPr/>
        </p:nvSpPr>
        <p:spPr>
          <a:xfrm>
            <a:off x="6854850" y="3795225"/>
            <a:ext cx="20172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Added some more layers </a:t>
            </a:r>
            <a:endParaRPr sz="12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Activation function relu</a:t>
            </a:r>
            <a:endParaRPr sz="12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Adding Batch Normalization </a:t>
            </a:r>
            <a:endParaRPr sz="12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10 Epoch </a:t>
            </a:r>
            <a:endParaRPr sz="12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Training Accuracy =87.54% </a:t>
            </a:r>
            <a:endParaRPr sz="12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Testing Accuracy=81.93%</a:t>
            </a:r>
            <a:endParaRPr sz="12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71" name="Google Shape;271;p36"/>
          <p:cNvSpPr txBox="1"/>
          <p:nvPr/>
        </p:nvSpPr>
        <p:spPr>
          <a:xfrm>
            <a:off x="6835800" y="3498525"/>
            <a:ext cx="12699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MODEL</a:t>
            </a:r>
            <a:r>
              <a:rPr lang="en"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5</a:t>
            </a:r>
            <a:endParaRPr sz="1800" b="1" i="0" u="none" strike="noStrike" cap="none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72" name="Google Shape;272;p36"/>
          <p:cNvSpPr/>
          <p:nvPr/>
        </p:nvSpPr>
        <p:spPr>
          <a:xfrm rot="5400000">
            <a:off x="6889900" y="1526350"/>
            <a:ext cx="3428400" cy="739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6"/>
          <p:cNvSpPr txBox="1">
            <a:spLocks noGrp="1"/>
          </p:cNvSpPr>
          <p:nvPr>
            <p:ph type="ctrTitle"/>
          </p:nvPr>
        </p:nvSpPr>
        <p:spPr>
          <a:xfrm rot="5400000">
            <a:off x="6939713" y="1809300"/>
            <a:ext cx="34812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lt1"/>
                </a:solidFill>
              </a:rPr>
              <a:t>Trial and Error: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4" name="Google Shape;274;p36"/>
          <p:cNvSpPr/>
          <p:nvPr/>
        </p:nvSpPr>
        <p:spPr>
          <a:xfrm>
            <a:off x="333370" y="359355"/>
            <a:ext cx="969724" cy="55964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6"/>
          <p:cNvSpPr txBox="1">
            <a:spLocks noGrp="1"/>
          </p:cNvSpPr>
          <p:nvPr>
            <p:ph type="ctrTitle"/>
          </p:nvPr>
        </p:nvSpPr>
        <p:spPr>
          <a:xfrm>
            <a:off x="348610" y="-77595"/>
            <a:ext cx="46557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800" dirty="0">
                <a:solidFill>
                  <a:schemeClr val="lt1"/>
                </a:solidFill>
              </a:rPr>
              <a:t>CNN:</a:t>
            </a:r>
            <a:endParaRPr sz="18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7"/>
          <p:cNvPicPr preferRelativeResize="0"/>
          <p:nvPr/>
        </p:nvPicPr>
        <p:blipFill rotWithShape="1">
          <a:blip r:embed="rId3">
            <a:alphaModFix/>
          </a:blip>
          <a:srcRect l="39293" t="42649" r="40012" b="41894"/>
          <a:stretch/>
        </p:blipFill>
        <p:spPr>
          <a:xfrm>
            <a:off x="3665075" y="2209600"/>
            <a:ext cx="1112151" cy="655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7"/>
          <p:cNvPicPr preferRelativeResize="0"/>
          <p:nvPr/>
        </p:nvPicPr>
        <p:blipFill rotWithShape="1">
          <a:blip r:embed="rId4">
            <a:alphaModFix/>
          </a:blip>
          <a:srcRect l="16520" t="7470" r="3937" b="6271"/>
          <a:stretch/>
        </p:blipFill>
        <p:spPr>
          <a:xfrm>
            <a:off x="583512" y="145100"/>
            <a:ext cx="2609050" cy="198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7"/>
          <p:cNvPicPr preferRelativeResize="0"/>
          <p:nvPr/>
        </p:nvPicPr>
        <p:blipFill rotWithShape="1">
          <a:blip r:embed="rId5">
            <a:alphaModFix/>
          </a:blip>
          <a:srcRect l="10279" t="8722" r="4060" b="1728"/>
          <a:stretch/>
        </p:blipFill>
        <p:spPr>
          <a:xfrm>
            <a:off x="5125150" y="180725"/>
            <a:ext cx="2459049" cy="191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7"/>
          <p:cNvPicPr preferRelativeResize="0"/>
          <p:nvPr/>
        </p:nvPicPr>
        <p:blipFill rotWithShape="1">
          <a:blip r:embed="rId6">
            <a:alphaModFix/>
          </a:blip>
          <a:srcRect l="8063" t="8634" r="2347" b="3081"/>
          <a:stretch/>
        </p:blipFill>
        <p:spPr>
          <a:xfrm>
            <a:off x="525587" y="2611850"/>
            <a:ext cx="2724874" cy="198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7"/>
          <p:cNvPicPr preferRelativeResize="0"/>
          <p:nvPr/>
        </p:nvPicPr>
        <p:blipFill rotWithShape="1">
          <a:blip r:embed="rId7">
            <a:alphaModFix/>
          </a:blip>
          <a:srcRect l="10421" t="10056" r="3808" b="10064"/>
          <a:stretch/>
        </p:blipFill>
        <p:spPr>
          <a:xfrm>
            <a:off x="5050150" y="2689675"/>
            <a:ext cx="2609050" cy="183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7"/>
          <p:cNvSpPr txBox="1"/>
          <p:nvPr/>
        </p:nvSpPr>
        <p:spPr>
          <a:xfrm>
            <a:off x="926950" y="2187625"/>
            <a:ext cx="1905000" cy="252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Basic CNN Model 4</a:t>
            </a:r>
            <a:endParaRPr sz="1200">
              <a:solidFill>
                <a:schemeClr val="dk2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86" name="Google Shape;286;p37"/>
          <p:cNvSpPr txBox="1"/>
          <p:nvPr/>
        </p:nvSpPr>
        <p:spPr>
          <a:xfrm>
            <a:off x="5402175" y="2187625"/>
            <a:ext cx="1905000" cy="252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92D050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Inception V3</a:t>
            </a:r>
            <a:endParaRPr sz="1200" b="1" dirty="0">
              <a:solidFill>
                <a:srgbClr val="92D050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87" name="Google Shape;287;p37"/>
          <p:cNvSpPr txBox="1"/>
          <p:nvPr/>
        </p:nvSpPr>
        <p:spPr>
          <a:xfrm>
            <a:off x="935525" y="4626025"/>
            <a:ext cx="1905000" cy="252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MobileNetV2</a:t>
            </a:r>
            <a:endParaRPr sz="1200">
              <a:solidFill>
                <a:schemeClr val="dk2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88" name="Google Shape;288;p37"/>
          <p:cNvSpPr txBox="1"/>
          <p:nvPr/>
        </p:nvSpPr>
        <p:spPr>
          <a:xfrm>
            <a:off x="5402175" y="4626025"/>
            <a:ext cx="1905000" cy="252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VGG16</a:t>
            </a:r>
            <a:endParaRPr sz="1200">
              <a:solidFill>
                <a:schemeClr val="dk2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89" name="Google Shape;289;p37"/>
          <p:cNvSpPr/>
          <p:nvPr/>
        </p:nvSpPr>
        <p:spPr>
          <a:xfrm rot="5400000">
            <a:off x="6889900" y="1526350"/>
            <a:ext cx="3428400" cy="739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7"/>
          <p:cNvSpPr txBox="1">
            <a:spLocks noGrp="1"/>
          </p:cNvSpPr>
          <p:nvPr>
            <p:ph type="ctrTitle"/>
          </p:nvPr>
        </p:nvSpPr>
        <p:spPr>
          <a:xfrm rot="5400000">
            <a:off x="6939713" y="1809300"/>
            <a:ext cx="34812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lt1"/>
                </a:solidFill>
              </a:rPr>
              <a:t>Accuracy Plots: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5" name="Google Shape;295;p38"/>
          <p:cNvGraphicFramePr/>
          <p:nvPr/>
        </p:nvGraphicFramePr>
        <p:xfrm>
          <a:off x="788104" y="1497931"/>
          <a:ext cx="7239000" cy="2397610"/>
        </p:xfrm>
        <a:graphic>
          <a:graphicData uri="http://schemas.openxmlformats.org/drawingml/2006/table">
            <a:tbl>
              <a:tblPr>
                <a:noFill/>
                <a:tableStyleId>{C13D8134-0C69-4114-9F77-84099526B089}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50" b="1">
                          <a:solidFill>
                            <a:schemeClr val="dk1"/>
                          </a:solidFill>
                        </a:rPr>
                        <a:t>Model</a:t>
                      </a:r>
                      <a:endParaRPr sz="185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50" b="1">
                          <a:solidFill>
                            <a:schemeClr val="dk1"/>
                          </a:solidFill>
                        </a:rPr>
                        <a:t>Training Accuracy</a:t>
                      </a:r>
                      <a:endParaRPr sz="185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50" b="1">
                          <a:solidFill>
                            <a:schemeClr val="dk1"/>
                          </a:solidFill>
                        </a:rPr>
                        <a:t>Testing Accuracy</a:t>
                      </a:r>
                      <a:endParaRPr sz="185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50">
                          <a:solidFill>
                            <a:schemeClr val="dk1"/>
                          </a:solidFill>
                        </a:rPr>
                        <a:t>CNN(Model 4)</a:t>
                      </a:r>
                      <a:endParaRPr sz="185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0.9521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50">
                          <a:solidFill>
                            <a:schemeClr val="dk1"/>
                          </a:solidFill>
                        </a:rPr>
                        <a:t>0.8377</a:t>
                      </a:r>
                      <a:endParaRPr sz="185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50" b="1">
                          <a:solidFill>
                            <a:srgbClr val="93C47D"/>
                          </a:solidFill>
                        </a:rPr>
                        <a:t>InceptionV3</a:t>
                      </a:r>
                      <a:endParaRPr sz="1850" b="1">
                        <a:solidFill>
                          <a:srgbClr val="93C47D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50" b="1" dirty="0">
                          <a:solidFill>
                            <a:srgbClr val="93C47D"/>
                          </a:solidFill>
                        </a:rPr>
                        <a:t>0.9091</a:t>
                      </a:r>
                      <a:endParaRPr sz="1850" b="1" dirty="0">
                        <a:solidFill>
                          <a:srgbClr val="93C47D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50" b="1">
                          <a:solidFill>
                            <a:srgbClr val="93C47D"/>
                          </a:solidFill>
                        </a:rPr>
                        <a:t>0.9097</a:t>
                      </a:r>
                      <a:endParaRPr sz="1850" b="1">
                        <a:solidFill>
                          <a:srgbClr val="93C47D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50">
                          <a:solidFill>
                            <a:schemeClr val="dk1"/>
                          </a:solidFill>
                        </a:rPr>
                        <a:t>MobileNetV2</a:t>
                      </a:r>
                      <a:endParaRPr sz="185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50">
                          <a:solidFill>
                            <a:schemeClr val="dk1"/>
                          </a:solidFill>
                        </a:rPr>
                        <a:t>0.8847</a:t>
                      </a:r>
                      <a:endParaRPr sz="185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50">
                          <a:solidFill>
                            <a:schemeClr val="dk1"/>
                          </a:solidFill>
                        </a:rPr>
                        <a:t>0.8970</a:t>
                      </a:r>
                      <a:endParaRPr sz="185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50">
                          <a:solidFill>
                            <a:schemeClr val="dk1"/>
                          </a:solidFill>
                        </a:rPr>
                        <a:t>VGG16</a:t>
                      </a:r>
                      <a:endParaRPr sz="185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0.8462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</a:rPr>
                        <a:t>0.8627</a:t>
                      </a:r>
                      <a:endParaRPr sz="1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96" name="Google Shape;296;p38"/>
          <p:cNvSpPr/>
          <p:nvPr/>
        </p:nvSpPr>
        <p:spPr>
          <a:xfrm>
            <a:off x="249550" y="211225"/>
            <a:ext cx="3428400" cy="739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8"/>
          <p:cNvSpPr txBox="1">
            <a:spLocks noGrp="1"/>
          </p:cNvSpPr>
          <p:nvPr>
            <p:ph type="ctrTitle"/>
          </p:nvPr>
        </p:nvSpPr>
        <p:spPr>
          <a:xfrm>
            <a:off x="325750" y="-108075"/>
            <a:ext cx="46557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solidFill>
                  <a:schemeClr val="lt1"/>
                </a:solidFill>
              </a:rPr>
              <a:t>Results:</a:t>
            </a:r>
            <a:endParaRPr sz="2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9"/>
          <p:cNvSpPr/>
          <p:nvPr/>
        </p:nvSpPr>
        <p:spPr>
          <a:xfrm>
            <a:off x="249550" y="211225"/>
            <a:ext cx="3428400" cy="739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9"/>
          <p:cNvSpPr txBox="1">
            <a:spLocks noGrp="1"/>
          </p:cNvSpPr>
          <p:nvPr>
            <p:ph type="ctrTitle"/>
          </p:nvPr>
        </p:nvSpPr>
        <p:spPr>
          <a:xfrm>
            <a:off x="325750" y="-108075"/>
            <a:ext cx="46557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 dirty="0">
                <a:solidFill>
                  <a:schemeClr val="lt1"/>
                </a:solidFill>
              </a:rPr>
              <a:t>Outputs:</a:t>
            </a:r>
            <a:endParaRPr sz="2200" dirty="0">
              <a:solidFill>
                <a:schemeClr val="lt1"/>
              </a:solidFill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DEEE602-71C7-4AC6-6CA6-9E60019E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11" y="1097418"/>
            <a:ext cx="4055785" cy="2775011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A76B21E-BC9D-425A-5355-84ECB4E7E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206" y="2150685"/>
            <a:ext cx="4018834" cy="2775011"/>
          </a:xfrm>
          <a:prstGeom prst="rect">
            <a:avLst/>
          </a:prstGeom>
        </p:spPr>
      </p:pic>
      <p:sp>
        <p:nvSpPr>
          <p:cNvPr id="9" name="Google Shape;302;p39">
            <a:extLst>
              <a:ext uri="{FF2B5EF4-FFF2-40B4-BE49-F238E27FC236}">
                <a16:creationId xmlns:a16="http://schemas.microsoft.com/office/drawing/2014/main" id="{028B0F43-7A3B-1986-EA49-FB1753619ECB}"/>
              </a:ext>
            </a:extLst>
          </p:cNvPr>
          <p:cNvSpPr/>
          <p:nvPr/>
        </p:nvSpPr>
        <p:spPr>
          <a:xfrm>
            <a:off x="-1" y="4124822"/>
            <a:ext cx="2857801" cy="279538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2800"/>
            </a:pPr>
            <a:r>
              <a:rPr lang="en-US" sz="1600" b="1" dirty="0">
                <a:solidFill>
                  <a:schemeClr val="lt1"/>
                </a:solidFill>
                <a:latin typeface="Livvic"/>
              </a:rPr>
              <a:t>CNN</a:t>
            </a:r>
            <a:endParaRPr sz="1600" b="1" dirty="0">
              <a:solidFill>
                <a:schemeClr val="lt1"/>
              </a:solidFill>
              <a:latin typeface="Livvic"/>
            </a:endParaRPr>
          </a:p>
        </p:txBody>
      </p:sp>
      <p:sp>
        <p:nvSpPr>
          <p:cNvPr id="10" name="Google Shape;302;p39">
            <a:extLst>
              <a:ext uri="{FF2B5EF4-FFF2-40B4-BE49-F238E27FC236}">
                <a16:creationId xmlns:a16="http://schemas.microsoft.com/office/drawing/2014/main" id="{28974265-8FBB-0631-3426-DA44209FE466}"/>
              </a:ext>
            </a:extLst>
          </p:cNvPr>
          <p:cNvSpPr/>
          <p:nvPr/>
        </p:nvSpPr>
        <p:spPr>
          <a:xfrm>
            <a:off x="6301439" y="1588155"/>
            <a:ext cx="2857801" cy="279538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2800"/>
            </a:pPr>
            <a:r>
              <a:rPr lang="en-US" sz="1600" b="1" dirty="0">
                <a:solidFill>
                  <a:schemeClr val="lt1"/>
                </a:solidFill>
                <a:latin typeface="Livvic"/>
              </a:rPr>
              <a:t>Inception V3</a:t>
            </a:r>
            <a:endParaRPr sz="1600" b="1" dirty="0">
              <a:solidFill>
                <a:schemeClr val="lt1"/>
              </a:solidFill>
              <a:latin typeface="Livv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0"/>
          <p:cNvSpPr/>
          <p:nvPr/>
        </p:nvSpPr>
        <p:spPr>
          <a:xfrm>
            <a:off x="249550" y="211225"/>
            <a:ext cx="3428400" cy="739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40"/>
          <p:cNvSpPr txBox="1">
            <a:spLocks noGrp="1"/>
          </p:cNvSpPr>
          <p:nvPr>
            <p:ph type="ctrTitle"/>
          </p:nvPr>
        </p:nvSpPr>
        <p:spPr>
          <a:xfrm>
            <a:off x="325750" y="-108075"/>
            <a:ext cx="46557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solidFill>
                  <a:schemeClr val="lt1"/>
                </a:solidFill>
              </a:rPr>
              <a:t>Outputs:</a:t>
            </a:r>
            <a:endParaRPr sz="2200">
              <a:solidFill>
                <a:schemeClr val="l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F3A946-ADEE-F332-DADE-5C5A7B7FD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12" y="1097418"/>
            <a:ext cx="4055784" cy="2781852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AFE7B94-A52F-A232-53A4-0FDDAB530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206" y="2122336"/>
            <a:ext cx="4018833" cy="2800611"/>
          </a:xfrm>
          <a:prstGeom prst="rect">
            <a:avLst/>
          </a:prstGeom>
        </p:spPr>
      </p:pic>
      <p:sp>
        <p:nvSpPr>
          <p:cNvPr id="8" name="Google Shape;302;p39">
            <a:extLst>
              <a:ext uri="{FF2B5EF4-FFF2-40B4-BE49-F238E27FC236}">
                <a16:creationId xmlns:a16="http://schemas.microsoft.com/office/drawing/2014/main" id="{E437B9F0-B478-7DFC-1223-91D9BA7200AD}"/>
              </a:ext>
            </a:extLst>
          </p:cNvPr>
          <p:cNvSpPr/>
          <p:nvPr/>
        </p:nvSpPr>
        <p:spPr>
          <a:xfrm>
            <a:off x="-1" y="4124822"/>
            <a:ext cx="2857801" cy="279538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2800"/>
            </a:pPr>
            <a:r>
              <a:rPr lang="en-US" sz="1600" b="1" dirty="0">
                <a:solidFill>
                  <a:schemeClr val="lt1"/>
                </a:solidFill>
                <a:latin typeface="Livvic"/>
              </a:rPr>
              <a:t>VGG 16</a:t>
            </a:r>
            <a:endParaRPr sz="1600" b="1" dirty="0">
              <a:solidFill>
                <a:schemeClr val="lt1"/>
              </a:solidFill>
              <a:latin typeface="Livvic"/>
            </a:endParaRPr>
          </a:p>
        </p:txBody>
      </p:sp>
      <p:sp>
        <p:nvSpPr>
          <p:cNvPr id="9" name="Google Shape;302;p39">
            <a:extLst>
              <a:ext uri="{FF2B5EF4-FFF2-40B4-BE49-F238E27FC236}">
                <a16:creationId xmlns:a16="http://schemas.microsoft.com/office/drawing/2014/main" id="{7ACA8BF5-BBF9-F867-17A6-7FE1CD524FB3}"/>
              </a:ext>
            </a:extLst>
          </p:cNvPr>
          <p:cNvSpPr/>
          <p:nvPr/>
        </p:nvSpPr>
        <p:spPr>
          <a:xfrm>
            <a:off x="6301439" y="1588155"/>
            <a:ext cx="2857801" cy="279538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2800"/>
            </a:pPr>
            <a:r>
              <a:rPr lang="en-US" sz="1600" b="1" dirty="0">
                <a:solidFill>
                  <a:schemeClr val="lt1"/>
                </a:solidFill>
                <a:latin typeface="Livvic"/>
              </a:rPr>
              <a:t>MobileNet V2</a:t>
            </a:r>
            <a:endParaRPr sz="1600" b="1" dirty="0">
              <a:solidFill>
                <a:schemeClr val="lt1"/>
              </a:solidFill>
              <a:latin typeface="Livv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>
            <a:spLocks noGrp="1"/>
          </p:cNvSpPr>
          <p:nvPr>
            <p:ph type="ctrTitle" idx="9"/>
          </p:nvPr>
        </p:nvSpPr>
        <p:spPr>
          <a:xfrm rot="5400000">
            <a:off x="6017955" y="2588325"/>
            <a:ext cx="52488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400"/>
              <a:t>TABLE OF CONTENTS</a:t>
            </a:r>
            <a:endParaRPr sz="2400"/>
          </a:p>
        </p:txBody>
      </p:sp>
      <p:sp>
        <p:nvSpPr>
          <p:cNvPr id="131" name="Google Shape;131;p23"/>
          <p:cNvSpPr/>
          <p:nvPr/>
        </p:nvSpPr>
        <p:spPr>
          <a:xfrm rot="-5400000" flipH="1">
            <a:off x="-1306350" y="1646250"/>
            <a:ext cx="5140800" cy="1851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title" idx="8"/>
          </p:nvPr>
        </p:nvSpPr>
        <p:spPr>
          <a:xfrm>
            <a:off x="1601557" y="852188"/>
            <a:ext cx="1573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600">
                <a:solidFill>
                  <a:schemeClr val="lt1"/>
                </a:solidFill>
              </a:rPr>
              <a:t>03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33" name="Google Shape;133;p23"/>
          <p:cNvSpPr txBox="1">
            <a:spLocks noGrp="1"/>
          </p:cNvSpPr>
          <p:nvPr>
            <p:ph type="ctrTitle"/>
          </p:nvPr>
        </p:nvSpPr>
        <p:spPr>
          <a:xfrm>
            <a:off x="2419050" y="803350"/>
            <a:ext cx="3249600" cy="42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PROBLEM STATEMENT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ABSTRACT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DATASET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SYSTEM ARCHITECTURE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CNN ARCHITECTURE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TRANSFER LEARNING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      INCEPTIONV3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      MOBILENETV2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      VGG16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RESULTS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OUTPUTS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CONCLUSION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FUTURE SCOPE</a:t>
            </a:r>
            <a:endParaRPr dirty="0"/>
          </a:p>
        </p:txBody>
      </p:sp>
      <p:sp>
        <p:nvSpPr>
          <p:cNvPr id="134" name="Google Shape;134;p23"/>
          <p:cNvSpPr txBox="1">
            <a:spLocks noGrp="1"/>
          </p:cNvSpPr>
          <p:nvPr>
            <p:ph type="title" idx="2"/>
          </p:nvPr>
        </p:nvSpPr>
        <p:spPr>
          <a:xfrm>
            <a:off x="1601550" y="327949"/>
            <a:ext cx="748500" cy="2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600">
                <a:solidFill>
                  <a:schemeClr val="lt1"/>
                </a:solidFill>
              </a:rPr>
              <a:t>01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35" name="Google Shape;135;p23"/>
          <p:cNvSpPr txBox="1">
            <a:spLocks noGrp="1"/>
          </p:cNvSpPr>
          <p:nvPr>
            <p:ph type="title" idx="5"/>
          </p:nvPr>
        </p:nvSpPr>
        <p:spPr>
          <a:xfrm>
            <a:off x="1601552" y="634695"/>
            <a:ext cx="11007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600">
                <a:solidFill>
                  <a:schemeClr val="lt1"/>
                </a:solidFill>
              </a:rPr>
              <a:t>02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36" name="Google Shape;136;p23"/>
          <p:cNvSpPr txBox="1">
            <a:spLocks noGrp="1"/>
          </p:cNvSpPr>
          <p:nvPr>
            <p:ph type="title" idx="15"/>
          </p:nvPr>
        </p:nvSpPr>
        <p:spPr>
          <a:xfrm>
            <a:off x="1601553" y="1266885"/>
            <a:ext cx="8541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600">
                <a:solidFill>
                  <a:schemeClr val="lt1"/>
                </a:solidFill>
              </a:rPr>
              <a:t>04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37" name="Google Shape;137;p23"/>
          <p:cNvSpPr txBox="1">
            <a:spLocks noGrp="1"/>
          </p:cNvSpPr>
          <p:nvPr>
            <p:ph type="title" idx="18"/>
          </p:nvPr>
        </p:nvSpPr>
        <p:spPr>
          <a:xfrm>
            <a:off x="1601557" y="3467263"/>
            <a:ext cx="1573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600">
                <a:solidFill>
                  <a:schemeClr val="lt1"/>
                </a:solidFill>
              </a:rPr>
              <a:t>07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38" name="Google Shape;138;p23"/>
          <p:cNvSpPr txBox="1">
            <a:spLocks noGrp="1"/>
          </p:cNvSpPr>
          <p:nvPr>
            <p:ph type="title" idx="18"/>
          </p:nvPr>
        </p:nvSpPr>
        <p:spPr>
          <a:xfrm>
            <a:off x="1601557" y="3848263"/>
            <a:ext cx="1573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600">
                <a:solidFill>
                  <a:schemeClr val="lt1"/>
                </a:solidFill>
              </a:rPr>
              <a:t>08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39" name="Google Shape;139;p23"/>
          <p:cNvSpPr txBox="1">
            <a:spLocks noGrp="1"/>
          </p:cNvSpPr>
          <p:nvPr>
            <p:ph type="title" idx="18"/>
          </p:nvPr>
        </p:nvSpPr>
        <p:spPr>
          <a:xfrm>
            <a:off x="1601557" y="4229263"/>
            <a:ext cx="1573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600">
                <a:solidFill>
                  <a:schemeClr val="lt1"/>
                </a:solidFill>
              </a:rPr>
              <a:t>09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40" name="Google Shape;140;p23"/>
          <p:cNvSpPr txBox="1">
            <a:spLocks noGrp="1"/>
          </p:cNvSpPr>
          <p:nvPr>
            <p:ph type="title" idx="2"/>
          </p:nvPr>
        </p:nvSpPr>
        <p:spPr>
          <a:xfrm>
            <a:off x="1601550" y="2141786"/>
            <a:ext cx="748500" cy="2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600">
                <a:solidFill>
                  <a:schemeClr val="lt1"/>
                </a:solidFill>
              </a:rPr>
              <a:t>06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41" name="Google Shape;141;p23"/>
          <p:cNvSpPr txBox="1">
            <a:spLocks noGrp="1"/>
          </p:cNvSpPr>
          <p:nvPr>
            <p:ph type="title" idx="2"/>
          </p:nvPr>
        </p:nvSpPr>
        <p:spPr>
          <a:xfrm>
            <a:off x="1601550" y="1783311"/>
            <a:ext cx="748500" cy="2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600">
                <a:solidFill>
                  <a:schemeClr val="lt1"/>
                </a:solidFill>
              </a:rPr>
              <a:t>05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42" name="Google Shape;142;p23"/>
          <p:cNvSpPr txBox="1">
            <a:spLocks noGrp="1"/>
          </p:cNvSpPr>
          <p:nvPr>
            <p:ph type="title" idx="18"/>
          </p:nvPr>
        </p:nvSpPr>
        <p:spPr>
          <a:xfrm>
            <a:off x="1595282" y="4565688"/>
            <a:ext cx="1573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600">
                <a:solidFill>
                  <a:schemeClr val="lt1"/>
                </a:solidFill>
              </a:rPr>
              <a:t>10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1"/>
          <p:cNvSpPr txBox="1"/>
          <p:nvPr/>
        </p:nvSpPr>
        <p:spPr>
          <a:xfrm>
            <a:off x="436450" y="1154100"/>
            <a:ext cx="8186700" cy="3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984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Thus, we have successfully implemented CNN and Transfer learning model on Intel Image Dataset.</a:t>
            </a:r>
          </a:p>
          <a:p>
            <a:pPr marL="2984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The User Interface created using Gradio shows the Predicted class of the </a:t>
            </a:r>
            <a:r>
              <a:rPr lang="en" sz="160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uploaded image.</a:t>
            </a:r>
            <a:endParaRPr lang="en" sz="1600" dirty="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2984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The comparative analysis of all the models is done, of which </a:t>
            </a:r>
            <a:r>
              <a:rPr lang="en-US" sz="1600" dirty="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the outcomes suggest that with an accuracy of 90.37%, InceptionV3 from transfer learning model predicts the most accurate classification of Intel Image Classification Dataset.</a:t>
            </a:r>
            <a:endParaRPr lang="en-US" sz="1700" dirty="0">
              <a:solidFill>
                <a:schemeClr val="dk1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  <p:sp>
        <p:nvSpPr>
          <p:cNvPr id="319" name="Google Shape;319;p41"/>
          <p:cNvSpPr/>
          <p:nvPr/>
        </p:nvSpPr>
        <p:spPr>
          <a:xfrm>
            <a:off x="249550" y="211225"/>
            <a:ext cx="3428400" cy="739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1"/>
          <p:cNvSpPr txBox="1">
            <a:spLocks noGrp="1"/>
          </p:cNvSpPr>
          <p:nvPr>
            <p:ph type="ctrTitle"/>
          </p:nvPr>
        </p:nvSpPr>
        <p:spPr>
          <a:xfrm>
            <a:off x="325750" y="-108075"/>
            <a:ext cx="46557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solidFill>
                  <a:schemeClr val="lt1"/>
                </a:solidFill>
              </a:rPr>
              <a:t>Conclusion: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322" name="Google Shape;322;p41"/>
          <p:cNvSpPr/>
          <p:nvPr/>
        </p:nvSpPr>
        <p:spPr>
          <a:xfrm rot="5400000">
            <a:off x="5968784" y="4530907"/>
            <a:ext cx="827042" cy="39815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322;p41">
            <a:extLst>
              <a:ext uri="{FF2B5EF4-FFF2-40B4-BE49-F238E27FC236}">
                <a16:creationId xmlns:a16="http://schemas.microsoft.com/office/drawing/2014/main" id="{BAB8CEE7-E948-A82B-3BB8-5ED5B65DAFEE}"/>
              </a:ext>
            </a:extLst>
          </p:cNvPr>
          <p:cNvSpPr/>
          <p:nvPr/>
        </p:nvSpPr>
        <p:spPr>
          <a:xfrm rot="5400000">
            <a:off x="5555795" y="4709975"/>
            <a:ext cx="468900" cy="39815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322;p41">
            <a:extLst>
              <a:ext uri="{FF2B5EF4-FFF2-40B4-BE49-F238E27FC236}">
                <a16:creationId xmlns:a16="http://schemas.microsoft.com/office/drawing/2014/main" id="{247CB591-018F-F64C-1A42-138B75949A25}"/>
              </a:ext>
            </a:extLst>
          </p:cNvPr>
          <p:cNvSpPr/>
          <p:nvPr/>
        </p:nvSpPr>
        <p:spPr>
          <a:xfrm rot="5400000">
            <a:off x="6739914" y="4709975"/>
            <a:ext cx="468901" cy="39815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22;p41">
            <a:extLst>
              <a:ext uri="{FF2B5EF4-FFF2-40B4-BE49-F238E27FC236}">
                <a16:creationId xmlns:a16="http://schemas.microsoft.com/office/drawing/2014/main" id="{B5E71F04-2D0B-0B26-4FDE-66E0025D38C6}"/>
              </a:ext>
            </a:extLst>
          </p:cNvPr>
          <p:cNvSpPr/>
          <p:nvPr/>
        </p:nvSpPr>
        <p:spPr>
          <a:xfrm rot="5400000">
            <a:off x="7152905" y="4530906"/>
            <a:ext cx="827040" cy="39815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322;p41">
            <a:extLst>
              <a:ext uri="{FF2B5EF4-FFF2-40B4-BE49-F238E27FC236}">
                <a16:creationId xmlns:a16="http://schemas.microsoft.com/office/drawing/2014/main" id="{9E37D58F-1CBC-47BB-0E28-9D1703698B69}"/>
              </a:ext>
            </a:extLst>
          </p:cNvPr>
          <p:cNvSpPr/>
          <p:nvPr/>
        </p:nvSpPr>
        <p:spPr>
          <a:xfrm rot="5400000">
            <a:off x="7959874" y="4709975"/>
            <a:ext cx="468901" cy="39815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2"/>
          <p:cNvSpPr txBox="1"/>
          <p:nvPr/>
        </p:nvSpPr>
        <p:spPr>
          <a:xfrm>
            <a:off x="472075" y="1190750"/>
            <a:ext cx="7656600" cy="3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28" name="Google Shape;328;p42"/>
          <p:cNvSpPr txBox="1"/>
          <p:nvPr/>
        </p:nvSpPr>
        <p:spPr>
          <a:xfrm>
            <a:off x="407350" y="1173000"/>
            <a:ext cx="8208600" cy="34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●"/>
            </a:pPr>
            <a:r>
              <a:rPr lang="en" sz="160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The applications and future scope of this model can be environmental monitoring</a:t>
            </a:r>
            <a:endParaRPr sz="160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●"/>
            </a:pPr>
            <a:r>
              <a:rPr lang="en" sz="160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By adding more further enhancements the model can also be used to identify more landscape components.</a:t>
            </a:r>
            <a:endParaRPr sz="160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●"/>
            </a:pPr>
            <a:r>
              <a:rPr lang="en" sz="160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Can also be used for urban planning, environmental conservation efforts</a:t>
            </a:r>
            <a:endParaRPr sz="1800">
              <a:solidFill>
                <a:schemeClr val="dk1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  <p:sp>
        <p:nvSpPr>
          <p:cNvPr id="329" name="Google Shape;329;p42"/>
          <p:cNvSpPr/>
          <p:nvPr/>
        </p:nvSpPr>
        <p:spPr>
          <a:xfrm>
            <a:off x="249550" y="211225"/>
            <a:ext cx="3428400" cy="739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42"/>
          <p:cNvSpPr txBox="1">
            <a:spLocks noGrp="1"/>
          </p:cNvSpPr>
          <p:nvPr>
            <p:ph type="ctrTitle"/>
          </p:nvPr>
        </p:nvSpPr>
        <p:spPr>
          <a:xfrm>
            <a:off x="325750" y="-108075"/>
            <a:ext cx="46557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solidFill>
                  <a:schemeClr val="lt1"/>
                </a:solidFill>
              </a:rPr>
              <a:t>Future Scope: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6" name="Google Shape;322;p41">
            <a:extLst>
              <a:ext uri="{FF2B5EF4-FFF2-40B4-BE49-F238E27FC236}">
                <a16:creationId xmlns:a16="http://schemas.microsoft.com/office/drawing/2014/main" id="{C6F1480C-B434-B642-BFAF-79BF78BFF2EE}"/>
              </a:ext>
            </a:extLst>
          </p:cNvPr>
          <p:cNvSpPr/>
          <p:nvPr/>
        </p:nvSpPr>
        <p:spPr>
          <a:xfrm rot="5400000">
            <a:off x="6047026" y="4609147"/>
            <a:ext cx="670558" cy="39815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22;p41">
            <a:extLst>
              <a:ext uri="{FF2B5EF4-FFF2-40B4-BE49-F238E27FC236}">
                <a16:creationId xmlns:a16="http://schemas.microsoft.com/office/drawing/2014/main" id="{50C04041-6429-7E20-48C9-AC6C8E31BB2D}"/>
              </a:ext>
            </a:extLst>
          </p:cNvPr>
          <p:cNvSpPr/>
          <p:nvPr/>
        </p:nvSpPr>
        <p:spPr>
          <a:xfrm rot="5400000">
            <a:off x="5555795" y="4709975"/>
            <a:ext cx="468900" cy="39815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22;p41">
            <a:extLst>
              <a:ext uri="{FF2B5EF4-FFF2-40B4-BE49-F238E27FC236}">
                <a16:creationId xmlns:a16="http://schemas.microsoft.com/office/drawing/2014/main" id="{97F9B0EC-64E6-1FDE-0340-6FB606181928}"/>
              </a:ext>
            </a:extLst>
          </p:cNvPr>
          <p:cNvSpPr/>
          <p:nvPr/>
        </p:nvSpPr>
        <p:spPr>
          <a:xfrm rot="5400000">
            <a:off x="6560846" y="4530908"/>
            <a:ext cx="827038" cy="39815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22;p41">
            <a:extLst>
              <a:ext uri="{FF2B5EF4-FFF2-40B4-BE49-F238E27FC236}">
                <a16:creationId xmlns:a16="http://schemas.microsoft.com/office/drawing/2014/main" id="{F0571C3C-4CAA-FCEB-7086-3E98ABB21E94}"/>
              </a:ext>
            </a:extLst>
          </p:cNvPr>
          <p:cNvSpPr/>
          <p:nvPr/>
        </p:nvSpPr>
        <p:spPr>
          <a:xfrm rot="5400000">
            <a:off x="7074934" y="4452936"/>
            <a:ext cx="982981" cy="39815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22;p41">
            <a:extLst>
              <a:ext uri="{FF2B5EF4-FFF2-40B4-BE49-F238E27FC236}">
                <a16:creationId xmlns:a16="http://schemas.microsoft.com/office/drawing/2014/main" id="{71FBC9CA-2BA8-150D-EDC7-0D1554005892}"/>
              </a:ext>
            </a:extLst>
          </p:cNvPr>
          <p:cNvSpPr/>
          <p:nvPr/>
        </p:nvSpPr>
        <p:spPr>
          <a:xfrm rot="5400000">
            <a:off x="7607825" y="4357927"/>
            <a:ext cx="1172999" cy="39815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"/>
          <p:cNvSpPr/>
          <p:nvPr/>
        </p:nvSpPr>
        <p:spPr>
          <a:xfrm rot="5400000">
            <a:off x="2825800" y="-375687"/>
            <a:ext cx="3358800" cy="5026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43"/>
          <p:cNvSpPr txBox="1">
            <a:spLocks noGrp="1"/>
          </p:cNvSpPr>
          <p:nvPr>
            <p:ph type="ctrTitle"/>
          </p:nvPr>
        </p:nvSpPr>
        <p:spPr>
          <a:xfrm>
            <a:off x="3739055" y="536655"/>
            <a:ext cx="2607300" cy="20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 dirty="0">
                <a:solidFill>
                  <a:schemeClr val="lt1"/>
                </a:solidFill>
              </a:rPr>
              <a:t>THANK </a:t>
            </a:r>
            <a:endParaRPr sz="300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 dirty="0">
                <a:solidFill>
                  <a:schemeClr val="lt1"/>
                </a:solidFill>
              </a:rPr>
              <a:t>YOU !!</a:t>
            </a:r>
            <a:endParaRPr sz="3000" dirty="0">
              <a:solidFill>
                <a:schemeClr val="lt1"/>
              </a:solidFill>
            </a:endParaRPr>
          </a:p>
        </p:txBody>
      </p:sp>
      <p:pic>
        <p:nvPicPr>
          <p:cNvPr id="339" name="Google Shape;33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300" y="3986625"/>
            <a:ext cx="804575" cy="80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1475" y="3986625"/>
            <a:ext cx="804575" cy="80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6150" y="3986625"/>
            <a:ext cx="804575" cy="80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0825" y="3986625"/>
            <a:ext cx="804575" cy="80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15500" y="3986625"/>
            <a:ext cx="804575" cy="80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90175" y="3986625"/>
            <a:ext cx="804575" cy="80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4"/>
          <p:cNvPicPr preferRelativeResize="0"/>
          <p:nvPr/>
        </p:nvPicPr>
        <p:blipFill rotWithShape="1">
          <a:blip r:embed="rId3">
            <a:alphaModFix amt="50000"/>
          </a:blip>
          <a:srcRect l="36905" r="7704"/>
          <a:stretch/>
        </p:blipFill>
        <p:spPr>
          <a:xfrm>
            <a:off x="4870550" y="0"/>
            <a:ext cx="42734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 txBox="1">
            <a:spLocks noGrp="1"/>
          </p:cNvSpPr>
          <p:nvPr>
            <p:ph type="subTitle" idx="1"/>
          </p:nvPr>
        </p:nvSpPr>
        <p:spPr>
          <a:xfrm flipH="1">
            <a:off x="859650" y="2154225"/>
            <a:ext cx="3762300" cy="11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The task is to develop an image classification system utilizing Convolutional Neural Networks (CNN) and Transfer Learning techniques to classify images from the Intel Image Dataset.</a:t>
            </a:r>
            <a:endParaRPr sz="1600" dirty="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600" dirty="0"/>
          </a:p>
        </p:txBody>
      </p:sp>
      <p:sp>
        <p:nvSpPr>
          <p:cNvPr id="149" name="Google Shape;149;p24"/>
          <p:cNvSpPr txBox="1">
            <a:spLocks noGrp="1"/>
          </p:cNvSpPr>
          <p:nvPr>
            <p:ph type="title"/>
          </p:nvPr>
        </p:nvSpPr>
        <p:spPr>
          <a:xfrm>
            <a:off x="783250" y="1432475"/>
            <a:ext cx="47091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/>
              <a:t>Problem Statement</a:t>
            </a:r>
            <a:endParaRPr sz="3000"/>
          </a:p>
        </p:txBody>
      </p:sp>
      <p:sp>
        <p:nvSpPr>
          <p:cNvPr id="150" name="Google Shape;150;p24"/>
          <p:cNvSpPr/>
          <p:nvPr/>
        </p:nvSpPr>
        <p:spPr>
          <a:xfrm>
            <a:off x="0" y="1653600"/>
            <a:ext cx="362100" cy="23142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>
            <a:spLocks noGrp="1"/>
          </p:cNvSpPr>
          <p:nvPr>
            <p:ph type="subTitle" idx="5"/>
          </p:nvPr>
        </p:nvSpPr>
        <p:spPr>
          <a:xfrm>
            <a:off x="696850" y="1103125"/>
            <a:ext cx="7708200" cy="37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●"/>
            </a:pPr>
            <a:r>
              <a:rPr lang="en" sz="1600" dirty="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Image classification is a fundamental task in computer vision with wide variety of applications.</a:t>
            </a:r>
            <a:endParaRPr sz="1600" dirty="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457200" marR="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●"/>
            </a:pPr>
            <a:r>
              <a:rPr lang="en" sz="1600" dirty="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The goal of this project is to classify images from the Intel Dataset using Convolutional Neural Networks (CNNs) and transfer learning.</a:t>
            </a:r>
            <a:endParaRPr sz="1600" dirty="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457200" marR="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●"/>
            </a:pPr>
            <a:r>
              <a:rPr lang="en" sz="1600" dirty="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The dataset contains a diverse set of natural scene images across six categories: buildings, forests, glaciers, mountains, sea, and streets.</a:t>
            </a:r>
            <a:endParaRPr sz="1600" dirty="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457200" marR="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●"/>
            </a:pPr>
            <a:r>
              <a:rPr lang="en" sz="1600" dirty="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The methodology involves data preprocessing, CNN model design and training, evaluation and implementing Transfer Learning models and compute accuracy metrics on Intel dataset.</a:t>
            </a:r>
            <a:endParaRPr sz="1600" dirty="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457200" marR="0" lvl="0" indent="-292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tamaran Medium"/>
              <a:buChar char="●"/>
            </a:pPr>
            <a:r>
              <a:rPr lang="en" sz="1600" dirty="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With the help of deep learning, our model aims to accurately detect and classify various types of scenic images</a:t>
            </a:r>
            <a:r>
              <a:rPr lang="en" sz="1400" dirty="0">
                <a:solidFill>
                  <a:srgbClr val="404040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.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56" name="Google Shape;156;p25"/>
          <p:cNvSpPr/>
          <p:nvPr/>
        </p:nvSpPr>
        <p:spPr>
          <a:xfrm>
            <a:off x="249550" y="211225"/>
            <a:ext cx="3428400" cy="739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5"/>
          <p:cNvSpPr txBox="1">
            <a:spLocks noGrp="1"/>
          </p:cNvSpPr>
          <p:nvPr>
            <p:ph type="ctrTitle"/>
          </p:nvPr>
        </p:nvSpPr>
        <p:spPr>
          <a:xfrm>
            <a:off x="325750" y="-108075"/>
            <a:ext cx="28881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200">
                <a:solidFill>
                  <a:schemeClr val="lt1"/>
                </a:solidFill>
              </a:rPr>
              <a:t>Abstract :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158" name="Google Shape;158;p25"/>
          <p:cNvSpPr/>
          <p:nvPr/>
        </p:nvSpPr>
        <p:spPr>
          <a:xfrm>
            <a:off x="-2710" y="4803624"/>
            <a:ext cx="2707810" cy="339875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/>
        </p:nvSpPr>
        <p:spPr>
          <a:xfrm>
            <a:off x="1015200" y="1126125"/>
            <a:ext cx="6221400" cy="3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●"/>
            </a:pPr>
            <a:r>
              <a:rPr lang="en" sz="1600" dirty="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The Intel Image Dataset contains around 25,000 images of size 150X150 distributed under 6 categories namely:</a:t>
            </a:r>
            <a:endParaRPr sz="1600" dirty="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914400" marR="0" lvl="1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○"/>
            </a:pPr>
            <a:r>
              <a:rPr lang="en" sz="1600" dirty="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Buildings</a:t>
            </a:r>
            <a:endParaRPr sz="1600" dirty="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914400" marR="0" lvl="1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○"/>
            </a:pPr>
            <a:r>
              <a:rPr lang="en" sz="1600" dirty="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Forest</a:t>
            </a:r>
            <a:endParaRPr sz="1600" dirty="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914400" marR="0" lvl="1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○"/>
            </a:pPr>
            <a:r>
              <a:rPr lang="en" sz="1600" dirty="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Glacier</a:t>
            </a:r>
            <a:endParaRPr sz="1600" dirty="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914400" marR="0" lvl="1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○"/>
            </a:pPr>
            <a:r>
              <a:rPr lang="en" sz="1600" dirty="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Mountain</a:t>
            </a:r>
            <a:endParaRPr sz="1600" dirty="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914400" marR="0" lvl="1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○"/>
            </a:pPr>
            <a:r>
              <a:rPr lang="en" sz="1600" dirty="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Sea</a:t>
            </a:r>
            <a:endParaRPr sz="1600" dirty="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914400" marR="0" lvl="1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○"/>
            </a:pPr>
            <a:r>
              <a:rPr lang="en" sz="1600" dirty="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Street</a:t>
            </a:r>
            <a:endParaRPr sz="1200" dirty="0">
              <a:solidFill>
                <a:schemeClr val="dk1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  <p:sp>
        <p:nvSpPr>
          <p:cNvPr id="164" name="Google Shape;164;p26"/>
          <p:cNvSpPr/>
          <p:nvPr/>
        </p:nvSpPr>
        <p:spPr>
          <a:xfrm>
            <a:off x="249550" y="211225"/>
            <a:ext cx="3428400" cy="739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6"/>
          <p:cNvSpPr txBox="1">
            <a:spLocks noGrp="1"/>
          </p:cNvSpPr>
          <p:nvPr>
            <p:ph type="ctrTitle"/>
          </p:nvPr>
        </p:nvSpPr>
        <p:spPr>
          <a:xfrm>
            <a:off x="325750" y="-108075"/>
            <a:ext cx="28881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solidFill>
                  <a:schemeClr val="lt1"/>
                </a:solidFill>
              </a:rPr>
              <a:t>Dataset: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3" name="Google Shape;158;p25">
            <a:extLst>
              <a:ext uri="{FF2B5EF4-FFF2-40B4-BE49-F238E27FC236}">
                <a16:creationId xmlns:a16="http://schemas.microsoft.com/office/drawing/2014/main" id="{FBD701DD-CE1A-EAC2-F51E-B7B6A9D61B29}"/>
              </a:ext>
            </a:extLst>
          </p:cNvPr>
          <p:cNvSpPr/>
          <p:nvPr/>
        </p:nvSpPr>
        <p:spPr>
          <a:xfrm>
            <a:off x="2062310" y="4803625"/>
            <a:ext cx="2707810" cy="339875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2938" y="1058263"/>
            <a:ext cx="6758115" cy="34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/>
          <p:nvPr/>
        </p:nvSpPr>
        <p:spPr>
          <a:xfrm>
            <a:off x="249550" y="211225"/>
            <a:ext cx="3428400" cy="739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7"/>
          <p:cNvSpPr txBox="1">
            <a:spLocks noGrp="1"/>
          </p:cNvSpPr>
          <p:nvPr>
            <p:ph type="ctrTitle"/>
          </p:nvPr>
        </p:nvSpPr>
        <p:spPr>
          <a:xfrm>
            <a:off x="325750" y="-108075"/>
            <a:ext cx="37632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solidFill>
                  <a:schemeClr val="lt1"/>
                </a:solidFill>
              </a:rPr>
              <a:t>System Architecture: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3" name="Google Shape;158;p25">
            <a:extLst>
              <a:ext uri="{FF2B5EF4-FFF2-40B4-BE49-F238E27FC236}">
                <a16:creationId xmlns:a16="http://schemas.microsoft.com/office/drawing/2014/main" id="{54BEE33C-3101-D5BD-A5C1-D12C54D6FF94}"/>
              </a:ext>
            </a:extLst>
          </p:cNvPr>
          <p:cNvSpPr/>
          <p:nvPr/>
        </p:nvSpPr>
        <p:spPr>
          <a:xfrm>
            <a:off x="3677950" y="4803625"/>
            <a:ext cx="2707810" cy="339875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>
            <a:spLocks noGrp="1"/>
          </p:cNvSpPr>
          <p:nvPr>
            <p:ph type="subTitle" idx="1"/>
          </p:nvPr>
        </p:nvSpPr>
        <p:spPr>
          <a:xfrm>
            <a:off x="416200" y="1294425"/>
            <a:ext cx="83073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●"/>
            </a:pPr>
            <a:r>
              <a:rPr lang="en" sz="160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Extracting data from Public Source such as Kaggle for the train, test and prediction dataset.</a:t>
            </a:r>
            <a:endParaRPr sz="160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●"/>
            </a:pPr>
            <a:r>
              <a:rPr lang="en" sz="160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Data preprocessing and implementation on Google Colab.</a:t>
            </a:r>
            <a:endParaRPr sz="160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●"/>
            </a:pPr>
            <a:r>
              <a:rPr lang="en" sz="160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Feature Extraction Using CNN(Convolution Neural Network).</a:t>
            </a:r>
            <a:endParaRPr sz="160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●"/>
            </a:pPr>
            <a:r>
              <a:rPr lang="en" sz="160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Classification of dataset into desired categories.</a:t>
            </a:r>
            <a:endParaRPr sz="160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●"/>
            </a:pPr>
            <a:r>
              <a:rPr lang="en" sz="160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Prediction of the output.</a:t>
            </a:r>
            <a:endParaRPr sz="2000"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endParaRPr sz="100">
              <a:solidFill>
                <a:schemeClr val="lt1"/>
              </a:solidFill>
            </a:endParaRPr>
          </a:p>
        </p:txBody>
      </p:sp>
      <p:sp>
        <p:nvSpPr>
          <p:cNvPr id="180" name="Google Shape;180;p28"/>
          <p:cNvSpPr/>
          <p:nvPr/>
        </p:nvSpPr>
        <p:spPr>
          <a:xfrm>
            <a:off x="249550" y="211225"/>
            <a:ext cx="3428400" cy="739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8"/>
          <p:cNvSpPr txBox="1">
            <a:spLocks noGrp="1"/>
          </p:cNvSpPr>
          <p:nvPr>
            <p:ph type="ctrTitle"/>
          </p:nvPr>
        </p:nvSpPr>
        <p:spPr>
          <a:xfrm>
            <a:off x="325750" y="-108075"/>
            <a:ext cx="46557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solidFill>
                  <a:schemeClr val="lt1"/>
                </a:solidFill>
              </a:rPr>
              <a:t>Architecture Details: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2" name="Google Shape;158;p25">
            <a:extLst>
              <a:ext uri="{FF2B5EF4-FFF2-40B4-BE49-F238E27FC236}">
                <a16:creationId xmlns:a16="http://schemas.microsoft.com/office/drawing/2014/main" id="{BD697BBB-6177-331B-B8FB-D36F6E088F8B}"/>
              </a:ext>
            </a:extLst>
          </p:cNvPr>
          <p:cNvSpPr/>
          <p:nvPr/>
        </p:nvSpPr>
        <p:spPr>
          <a:xfrm>
            <a:off x="6436190" y="4805770"/>
            <a:ext cx="2707810" cy="339875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450" y="1007800"/>
            <a:ext cx="7593526" cy="2164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175" y="1598897"/>
            <a:ext cx="739500" cy="73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6075" y="1598909"/>
            <a:ext cx="1015421" cy="73949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9"/>
          <p:cNvSpPr/>
          <p:nvPr/>
        </p:nvSpPr>
        <p:spPr>
          <a:xfrm>
            <a:off x="249550" y="211225"/>
            <a:ext cx="3428400" cy="739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9"/>
          <p:cNvSpPr txBox="1">
            <a:spLocks noGrp="1"/>
          </p:cNvSpPr>
          <p:nvPr>
            <p:ph type="ctrTitle"/>
          </p:nvPr>
        </p:nvSpPr>
        <p:spPr>
          <a:xfrm>
            <a:off x="325750" y="-108075"/>
            <a:ext cx="46557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solidFill>
                  <a:schemeClr val="lt1"/>
                </a:solidFill>
              </a:rPr>
              <a:t>CNN Architecture: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192" name="Google Shape;192;p29"/>
          <p:cNvSpPr/>
          <p:nvPr/>
        </p:nvSpPr>
        <p:spPr>
          <a:xfrm>
            <a:off x="740689" y="2658650"/>
            <a:ext cx="1140550" cy="1479625"/>
          </a:xfrm>
          <a:custGeom>
            <a:avLst/>
            <a:gdLst/>
            <a:ahLst/>
            <a:cxnLst/>
            <a:rect l="l" t="t" r="r" b="b"/>
            <a:pathLst>
              <a:path w="45622" h="59185" extrusionOk="0">
                <a:moveTo>
                  <a:pt x="45622" y="0"/>
                </a:moveTo>
                <a:cubicBezTo>
                  <a:pt x="38106" y="4619"/>
                  <a:pt x="4286" y="17850"/>
                  <a:pt x="528" y="27714"/>
                </a:cubicBezTo>
                <a:cubicBezTo>
                  <a:pt x="-3230" y="37578"/>
                  <a:pt x="19317" y="53940"/>
                  <a:pt x="23075" y="59185"/>
                </a:cubicBezTo>
              </a:path>
            </a:pathLst>
          </a:cu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EFA819C8-1779-1223-DA54-BD664AE8D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055" y="3242121"/>
            <a:ext cx="2448035" cy="178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subTitle" idx="4294967295"/>
          </p:nvPr>
        </p:nvSpPr>
        <p:spPr>
          <a:xfrm>
            <a:off x="359425" y="1048500"/>
            <a:ext cx="7391700" cy="3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●"/>
            </a:pPr>
            <a:r>
              <a:rPr lang="en" sz="160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InceptionV3 is a convolutional neural network architecture developed by Google.</a:t>
            </a:r>
            <a:endParaRPr sz="160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●"/>
            </a:pPr>
            <a:r>
              <a:rPr lang="en" sz="160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InceptionV3 is trained on the ImageNet dataset, which contains over a million images classified  into 1000 categories.</a:t>
            </a:r>
            <a:endParaRPr sz="160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●"/>
            </a:pPr>
            <a:r>
              <a:rPr lang="en" sz="160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Inception-v3 is a convolutional neural network that is 48 layers deep.</a:t>
            </a:r>
            <a:endParaRPr sz="160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●"/>
            </a:pPr>
            <a:r>
              <a:rPr lang="en" sz="160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It consists of  combination of convolution and pooling layers.</a:t>
            </a:r>
            <a:endParaRPr sz="160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●"/>
            </a:pPr>
            <a:r>
              <a:rPr lang="en" sz="160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It is mostly preferred to be used for complex task and Strong feature Extraction from image.</a:t>
            </a:r>
            <a:endParaRPr sz="1300">
              <a:solidFill>
                <a:srgbClr val="202124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None/>
            </a:pPr>
            <a:endParaRPr sz="1000"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  <p:sp>
        <p:nvSpPr>
          <p:cNvPr id="198" name="Google Shape;198;p30"/>
          <p:cNvSpPr/>
          <p:nvPr/>
        </p:nvSpPr>
        <p:spPr>
          <a:xfrm rot="5400000">
            <a:off x="6889900" y="1526350"/>
            <a:ext cx="3428400" cy="739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0"/>
          <p:cNvSpPr txBox="1">
            <a:spLocks noGrp="1"/>
          </p:cNvSpPr>
          <p:nvPr>
            <p:ph type="ctrTitle"/>
          </p:nvPr>
        </p:nvSpPr>
        <p:spPr>
          <a:xfrm rot="5400000">
            <a:off x="6889899" y="1526351"/>
            <a:ext cx="3428402" cy="739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>
                <a:solidFill>
                  <a:schemeClr val="lt1"/>
                </a:solidFill>
              </a:rPr>
              <a:t>Transfer Learning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00" name="Google Shape;200;p30"/>
          <p:cNvSpPr/>
          <p:nvPr/>
        </p:nvSpPr>
        <p:spPr>
          <a:xfrm>
            <a:off x="249550" y="211225"/>
            <a:ext cx="3428400" cy="739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0"/>
          <p:cNvSpPr txBox="1">
            <a:spLocks noGrp="1"/>
          </p:cNvSpPr>
          <p:nvPr>
            <p:ph type="ctrTitle"/>
          </p:nvPr>
        </p:nvSpPr>
        <p:spPr>
          <a:xfrm>
            <a:off x="325750" y="-108075"/>
            <a:ext cx="46557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solidFill>
                  <a:schemeClr val="lt1"/>
                </a:solidFill>
              </a:rPr>
              <a:t>Inception V3:</a:t>
            </a:r>
            <a:endParaRPr sz="2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786</Words>
  <Application>Microsoft Office PowerPoint</Application>
  <PresentationFormat>On-screen Show (16:9)</PresentationFormat>
  <Paragraphs>165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Catamaran Light</vt:lpstr>
      <vt:lpstr>Fira Sans Extra Condensed Medium</vt:lpstr>
      <vt:lpstr>Livvic</vt:lpstr>
      <vt:lpstr>Roboto</vt:lpstr>
      <vt:lpstr>Arial</vt:lpstr>
      <vt:lpstr>Catamaran</vt:lpstr>
      <vt:lpstr>Catamaran Medium</vt:lpstr>
      <vt:lpstr>Open Sans</vt:lpstr>
      <vt:lpstr>Engineering Project Proposal by Slidesgo</vt:lpstr>
      <vt:lpstr>Image Classification on Intel Dataset using CNN and Transfer Learning</vt:lpstr>
      <vt:lpstr>TABLE OF CONTENTS</vt:lpstr>
      <vt:lpstr>Problem Statement</vt:lpstr>
      <vt:lpstr>Abstract :</vt:lpstr>
      <vt:lpstr>Dataset:</vt:lpstr>
      <vt:lpstr>System Architecture:</vt:lpstr>
      <vt:lpstr>Architecture Details:</vt:lpstr>
      <vt:lpstr>CNN Architecture:</vt:lpstr>
      <vt:lpstr>Transfer Learning</vt:lpstr>
      <vt:lpstr>Diagram of Inception V3:</vt:lpstr>
      <vt:lpstr>MobileNet V2:</vt:lpstr>
      <vt:lpstr>Diagram of MobileNetV2:</vt:lpstr>
      <vt:lpstr>VGG 16:</vt:lpstr>
      <vt:lpstr>Diagram of VGG16:</vt:lpstr>
      <vt:lpstr>Trial and Error:</vt:lpstr>
      <vt:lpstr>Accuracy Plots:</vt:lpstr>
      <vt:lpstr>Results:</vt:lpstr>
      <vt:lpstr>Outputs:</vt:lpstr>
      <vt:lpstr>Outputs:</vt:lpstr>
      <vt:lpstr>Conclusion:</vt:lpstr>
      <vt:lpstr>Future Scope:</vt:lpstr>
      <vt:lpstr>THANK  YOU 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Classification on Intel Dataset using CNN and Transfer Learning</dc:title>
  <cp:lastModifiedBy>Sahil Kale</cp:lastModifiedBy>
  <cp:revision>4</cp:revision>
  <dcterms:modified xsi:type="dcterms:W3CDTF">2024-02-24T08:15:23Z</dcterms:modified>
</cp:coreProperties>
</file>